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6" r:id="rId2"/>
  </p:sldMasterIdLst>
  <p:notesMasterIdLst>
    <p:notesMasterId r:id="rId7"/>
  </p:notesMasterIdLst>
  <p:sldIdLst>
    <p:sldId id="287" r:id="rId3"/>
    <p:sldId id="288" r:id="rId4"/>
    <p:sldId id="289" r:id="rId5"/>
    <p:sldId id="290" r:id="rId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D5A361F0-64D6-417D-8C13-D4E8C300EB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8" name="矩形: 摺角紙張 7">
            <a:extLst>
              <a:ext uri="{FF2B5EF4-FFF2-40B4-BE49-F238E27FC236}">
                <a16:creationId xmlns:a16="http://schemas.microsoft.com/office/drawing/2014/main" id="{7633798B-419B-42E3-9967-19967EECFD22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1DC4FB19-6106-4250-A11F-9686714287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2026/4/24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236585A1-F5F3-4E22-9162-EFE49A096023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第十課 裁員潮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一、「</a:t>
            </a:r>
            <a:r>
              <a:rPr lang="en-US" altLang="zh-TW" dirty="0">
                <a:latin typeface="標楷體" panose="03000509000000000000" pitchFamily="65" charset="-120"/>
              </a:rPr>
              <a:t>…</a:t>
            </a:r>
            <a:r>
              <a:rPr lang="zh-TW" altLang="en-US" dirty="0"/>
              <a:t>」指的是｜</a:t>
            </a:r>
            <a:r>
              <a:rPr lang="en-US" altLang="zh-TW" dirty="0"/>
              <a:t>to mean…; to refer to…</a:t>
            </a:r>
            <a:endParaRPr lang="zh-TW" altLang="en-US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「</a:t>
            </a:r>
            <a:r>
              <a:rPr lang="zh-TW" altLang="en-US" dirty="0"/>
              <a:t>假工作</a:t>
            </a:r>
            <a:r>
              <a:rPr lang="zh-TW" altLang="en-US" dirty="0">
                <a:solidFill>
                  <a:srgbClr val="FF0000"/>
                </a:solidFill>
              </a:rPr>
              <a:t>」指的是</a:t>
            </a:r>
            <a:r>
              <a:rPr lang="zh-TW" altLang="en-US" dirty="0"/>
              <a:t>員工在完成一項專案後，暫時沒有任何工作，於是公司讓員工做自己有興趣的專案以刺激出新的創意。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「</a:t>
            </a:r>
            <a:r>
              <a:rPr lang="zh-TW" altLang="en-US" dirty="0"/>
              <a:t>地產地消</a:t>
            </a:r>
            <a:r>
              <a:rPr lang="zh-TW" altLang="en-US" dirty="0">
                <a:solidFill>
                  <a:srgbClr val="FF0000"/>
                </a:solidFill>
              </a:rPr>
              <a:t>」指的是</a:t>
            </a:r>
            <a:r>
              <a:rPr lang="zh-TW" altLang="en-US" dirty="0"/>
              <a:t>在當地生產的東西，在當地消費。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「</a:t>
            </a:r>
            <a:r>
              <a:rPr lang="zh-TW" altLang="en-US" dirty="0"/>
              <a:t>復古風</a:t>
            </a:r>
            <a:r>
              <a:rPr lang="zh-TW" altLang="en-US" dirty="0">
                <a:solidFill>
                  <a:srgbClr val="FF0000"/>
                </a:solidFill>
              </a:rPr>
              <a:t>」指的是</a:t>
            </a:r>
            <a:r>
              <a:rPr lang="zh-TW" altLang="en-US" dirty="0"/>
              <a:t>一些設計或產品，回到上個世代流行的現象。</a:t>
            </a:r>
          </a:p>
        </p:txBody>
      </p:sp>
    </p:spTree>
    <p:extLst>
      <p:ext uri="{BB962C8B-B14F-4D97-AF65-F5344CB8AC3E}">
        <p14:creationId xmlns:p14="http://schemas.microsoft.com/office/powerpoint/2010/main" val="157271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3600" dirty="0"/>
              <a:t>二、以</a:t>
            </a:r>
            <a:r>
              <a:rPr lang="en-US" altLang="zh-TW" sz="3600" dirty="0">
                <a:latin typeface="標楷體" panose="03000509000000000000" pitchFamily="65" charset="-120"/>
              </a:rPr>
              <a:t>…</a:t>
            </a:r>
            <a:r>
              <a:rPr lang="zh-TW" altLang="en-US" sz="3600" dirty="0"/>
              <a:t>來說｜</a:t>
            </a:r>
            <a:r>
              <a:rPr lang="en-US" altLang="zh-TW" sz="3600" dirty="0"/>
              <a:t>in terms of…; as far as … is concerned</a:t>
            </a:r>
            <a:endParaRPr lang="zh-TW" altLang="en-US" sz="360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808227"/>
          </a:xfrm>
        </p:spPr>
        <p:txBody>
          <a:bodyPr>
            <a:normAutofit fontScale="92500"/>
          </a:bodyPr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美國這段時間整體的裁員人數</a:t>
            </a:r>
            <a:r>
              <a:rPr lang="zh-TW" altLang="en-US" dirty="0">
                <a:solidFill>
                  <a:srgbClr val="FF0000"/>
                </a:solidFill>
              </a:rPr>
              <a:t>來說</a:t>
            </a:r>
            <a:r>
              <a:rPr lang="zh-TW" altLang="en-US" dirty="0"/>
              <a:t>，其實並不算多。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/>
              <a:t>這次的暴風雪不算太嚴重，但</a:t>
            </a: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影響的範圍</a:t>
            </a:r>
            <a:r>
              <a:rPr lang="zh-TW" altLang="en-US" dirty="0">
                <a:solidFill>
                  <a:srgbClr val="FF0000"/>
                </a:solidFill>
              </a:rPr>
              <a:t>來說</a:t>
            </a:r>
            <a:r>
              <a:rPr lang="zh-TW" altLang="en-US" dirty="0"/>
              <a:t>，卻是近幾年來最大的，幾乎包括整個中歐。</a:t>
            </a:r>
            <a:endParaRPr lang="en-US" altLang="zh-TW" dirty="0"/>
          </a:p>
          <a:p>
            <a:pPr>
              <a:buClr>
                <a:schemeClr val="tx1"/>
              </a:buClr>
            </a:pPr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以</a:t>
            </a:r>
            <a:r>
              <a:rPr lang="zh-TW" altLang="en-US" dirty="0"/>
              <a:t>運送的時間</a:t>
            </a:r>
            <a:r>
              <a:rPr lang="zh-TW" altLang="en-US" dirty="0">
                <a:solidFill>
                  <a:srgbClr val="FF0000"/>
                </a:solidFill>
              </a:rPr>
              <a:t>來說</a:t>
            </a:r>
            <a:r>
              <a:rPr lang="zh-TW" altLang="en-US" dirty="0"/>
              <a:t>，整個臺灣都可以在一天之內送到，所以可以算是在地產地消的範圍。</a:t>
            </a:r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/>
              <a:t>三、反而｜</a:t>
            </a:r>
            <a:r>
              <a:rPr lang="en-US" altLang="zh-TW" dirty="0"/>
              <a:t>on the contrary</a:t>
            </a:r>
            <a:endParaRPr lang="zh-TW" altLang="en-US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跟科技業的大力裁員比起來，美國其他的產業對藍領的需求</a:t>
            </a:r>
            <a:r>
              <a:rPr lang="zh-TW" altLang="en-US" dirty="0">
                <a:solidFill>
                  <a:srgbClr val="FF0000"/>
                </a:solidFill>
              </a:rPr>
              <a:t>反而</a:t>
            </a:r>
            <a:r>
              <a:rPr lang="zh-TW" altLang="en-US" dirty="0"/>
              <a:t>很高。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洛克菲勒認為工作是實現自我的機會，收入多少</a:t>
            </a:r>
            <a:r>
              <a:rPr lang="zh-TW" altLang="en-US" dirty="0">
                <a:solidFill>
                  <a:srgbClr val="FF0000"/>
                </a:solidFill>
              </a:rPr>
              <a:t>反而</a:t>
            </a:r>
            <a:r>
              <a:rPr lang="zh-TW" altLang="en-US" dirty="0"/>
              <a:t>不是最重要的。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如果叫孩子勉強學習，不但沒有效果，</a:t>
            </a:r>
            <a:r>
              <a:rPr lang="zh-TW" altLang="en-US" dirty="0">
                <a:solidFill>
                  <a:srgbClr val="FF0000"/>
                </a:solidFill>
              </a:rPr>
              <a:t>反而</a:t>
            </a:r>
            <a:r>
              <a:rPr lang="zh-TW" altLang="en-US" dirty="0"/>
              <a:t>讓孩子失去學習的興趣。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</TotalTime>
  <Words>247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36</cp:revision>
  <dcterms:created xsi:type="dcterms:W3CDTF">2024-07-26T00:45:44Z</dcterms:created>
  <dcterms:modified xsi:type="dcterms:W3CDTF">2026-04-24T08:27:46Z</dcterms:modified>
</cp:coreProperties>
</file>